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257" r:id="rId3"/>
    <p:sldId id="258" r:id="rId4"/>
    <p:sldId id="259" r:id="rId5"/>
    <p:sldId id="260" r:id="rId6"/>
    <p:sldId id="261" r:id="rId7"/>
    <p:sldId id="380" r:id="rId8"/>
    <p:sldId id="262" r:id="rId9"/>
    <p:sldId id="263" r:id="rId10"/>
    <p:sldId id="264" r:id="rId11"/>
    <p:sldId id="265" r:id="rId12"/>
    <p:sldId id="266" r:id="rId13"/>
    <p:sldId id="267" r:id="rId14"/>
    <p:sldId id="268" r:id="rId15"/>
    <p:sldId id="269" r:id="rId16"/>
    <p:sldId id="381" r:id="rId17"/>
    <p:sldId id="270" r:id="rId18"/>
    <p:sldId id="271" r:id="rId19"/>
    <p:sldId id="272" r:id="rId20"/>
    <p:sldId id="273" r:id="rId21"/>
    <p:sldId id="275" r:id="rId22"/>
    <p:sldId id="276" r:id="rId23"/>
    <p:sldId id="277"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5" r:id="rId40"/>
    <p:sldId id="297" r:id="rId41"/>
    <p:sldId id="298" r:id="rId42"/>
    <p:sldId id="299" r:id="rId43"/>
    <p:sldId id="300" r:id="rId44"/>
    <p:sldId id="301" r:id="rId45"/>
    <p:sldId id="302" r:id="rId46"/>
    <p:sldId id="304" r:id="rId47"/>
    <p:sldId id="305" r:id="rId48"/>
    <p:sldId id="278" r:id="rId49"/>
    <p:sldId id="314" r:id="rId50"/>
    <p:sldId id="306" r:id="rId51"/>
    <p:sldId id="307" r:id="rId52"/>
    <p:sldId id="308" r:id="rId53"/>
    <p:sldId id="309" r:id="rId54"/>
    <p:sldId id="310" r:id="rId55"/>
    <p:sldId id="311" r:id="rId56"/>
    <p:sldId id="312" r:id="rId57"/>
    <p:sldId id="313" r:id="rId58"/>
    <p:sldId id="315" r:id="rId59"/>
    <p:sldId id="316" r:id="rId60"/>
    <p:sldId id="317" r:id="rId61"/>
    <p:sldId id="318" r:id="rId62"/>
    <p:sldId id="319" r:id="rId63"/>
    <p:sldId id="320" r:id="rId64"/>
    <p:sldId id="321" r:id="rId65"/>
    <p:sldId id="356" r:id="rId66"/>
    <p:sldId id="357" r:id="rId67"/>
    <p:sldId id="322" r:id="rId68"/>
    <p:sldId id="323" r:id="rId69"/>
    <p:sldId id="324" r:id="rId70"/>
    <p:sldId id="326" r:id="rId71"/>
    <p:sldId id="327" r:id="rId72"/>
    <p:sldId id="328" r:id="rId73"/>
    <p:sldId id="279" r:id="rId74"/>
    <p:sldId id="329" r:id="rId75"/>
    <p:sldId id="330" r:id="rId76"/>
    <p:sldId id="332" r:id="rId77"/>
    <p:sldId id="333" r:id="rId78"/>
    <p:sldId id="338" r:id="rId79"/>
    <p:sldId id="334" r:id="rId80"/>
    <p:sldId id="335" r:id="rId81"/>
    <p:sldId id="337" r:id="rId82"/>
    <p:sldId id="339" r:id="rId83"/>
    <p:sldId id="382" r:id="rId84"/>
    <p:sldId id="340" r:id="rId85"/>
    <p:sldId id="341" r:id="rId86"/>
    <p:sldId id="342" r:id="rId87"/>
    <p:sldId id="343" r:id="rId88"/>
    <p:sldId id="344" r:id="rId89"/>
    <p:sldId id="345" r:id="rId90"/>
    <p:sldId id="346" r:id="rId91"/>
    <p:sldId id="347" r:id="rId92"/>
    <p:sldId id="379" r:id="rId93"/>
    <p:sldId id="349" r:id="rId94"/>
    <p:sldId id="350" r:id="rId95"/>
    <p:sldId id="351" r:id="rId96"/>
    <p:sldId id="352" r:id="rId97"/>
    <p:sldId id="353" r:id="rId98"/>
    <p:sldId id="354" r:id="rId99"/>
    <p:sldId id="355"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31"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14"/>
            <p14:sldId id="306"/>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8"/>
            <p14:sldId id="334"/>
            <p14:sldId id="335"/>
            <p14:sldId id="337"/>
            <p14:sldId id="339"/>
            <p14:sldId id="382"/>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4"/>
    <p:restoredTop sz="75191"/>
  </p:normalViewPr>
  <p:slideViewPr>
    <p:cSldViewPr snapToGrid="0" snapToObjects="1">
      <p:cViewPr varScale="1">
        <p:scale>
          <a:sx n="120" d="100"/>
          <a:sy n="120" d="100"/>
        </p:scale>
        <p:origin x="536" y="1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7.png"/><Relationship Id="rId7" Type="http://schemas.openxmlformats.org/officeDocument/2006/relationships/image" Target="../media/image50.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ata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63.svg"/><Relationship Id="rId11" Type="http://schemas.openxmlformats.org/officeDocument/2006/relationships/image" Target="../media/image85.png"/><Relationship Id="rId5" Type="http://schemas.openxmlformats.org/officeDocument/2006/relationships/image" Target="../media/image62.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83.png"/></Relationships>
</file>

<file path=ppt/diagrams/_rels/data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33.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30.svg"/><Relationship Id="rId1" Type="http://schemas.openxmlformats.org/officeDocument/2006/relationships/image" Target="../media/image33.png"/><Relationship Id="rId6" Type="http://schemas.openxmlformats.org/officeDocument/2006/relationships/image" Target="../media/image49.svg"/><Relationship Id="rId5" Type="http://schemas.openxmlformats.org/officeDocument/2006/relationships/image" Target="../media/image54.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63.svg"/><Relationship Id="rId5" Type="http://schemas.openxmlformats.org/officeDocument/2006/relationships/image" Target="../media/image65.png"/><Relationship Id="rId4" Type="http://schemas.openxmlformats.org/officeDocument/2006/relationships/image" Target="../media/image6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8.png"/><Relationship Id="rId7" Type="http://schemas.openxmlformats.org/officeDocument/2006/relationships/image" Target="../media/image89.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87.png"/><Relationship Id="rId6" Type="http://schemas.openxmlformats.org/officeDocument/2006/relationships/image" Target="../media/image63.svg"/><Relationship Id="rId11" Type="http://schemas.openxmlformats.org/officeDocument/2006/relationships/image" Target="../media/image91.png"/><Relationship Id="rId5" Type="http://schemas.openxmlformats.org/officeDocument/2006/relationships/image" Target="../media/image65.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9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image" Target="../media/image115.svg"/><Relationship Id="rId1" Type="http://schemas.openxmlformats.org/officeDocument/2006/relationships/image" Target="../media/image122.png"/><Relationship Id="rId6" Type="http://schemas.openxmlformats.org/officeDocument/2006/relationships/image" Target="../media/image119.svg"/><Relationship Id="rId5" Type="http://schemas.openxmlformats.org/officeDocument/2006/relationships/image" Target="../media/image124.png"/><Relationship Id="rId4" Type="http://schemas.openxmlformats.org/officeDocument/2006/relationships/image" Target="../media/image11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How is everybody doing? I would like to thank you for waking up early after the waterpark party last night and joining me this morning on the last day of CodeMash.</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what this is? This is a keypunch machine. After writing your program on coding sheets, you would take your sheets over to a keypunch operator, usually a woman because, you know, patriarchy.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 You can see that in 2014, git surpassed SVN.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tried to avoid having walls of text on slides, but I’ve included this one. You don’t have to read it all now, but this is a post from Torvalds in October 2006. I would highly encourage you to check out the entire post if you can. I’ll make the slides available and you can check it out yourself.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 Look closely at the top of the card here. What do you see? Source code. The punch cards from the keypunch machine are just your source code in a format that can be fed into the computer. 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Wow. That was a lot.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obviously don't have adoption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And with that, 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120</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reassuring of systems, but it was a nice start for a new deck.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Does anybody know how many columns there are on a standard punch card? 80.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If your deck got out of order,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Easy, you write a program for it. So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the mistake you might not realize anything is wrong until your program executes.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sequence numbers and punch card sorters were the end of the line for the punch card era. And that was true for the vast majority of programmers of the day.  However…</a:t>
            </a:r>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14110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is not evenly distributed. I stumbled upon the proceedings from a Large Hadron Collider workshop in October 1990. If you were a researcher at CERN in 1965 there was something else you could have used. And if you were still a CERN researcher in 1990, you might still be using the same system because progress is not evenly distributed.</a:t>
            </a:r>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system they mention is called PATCHY which at the time was the most widely used ”code manager” in the high energy physics community.</a:t>
            </a:r>
          </a:p>
          <a:p>
            <a:endParaRPr lang="en-US" dirty="0">
              <a:effectLst/>
            </a:endParaRPr>
          </a:p>
          <a:p>
            <a:r>
              <a:rPr lang="en-US" dirty="0">
                <a:effectLst/>
              </a:rPr>
              <a:t>PATCHY is not a version control system, but it’s an interesting advancement from punch cards. The source code would be loaded onto tape and then correction cards could be fed into the system to update the program on tape. History could be maintained if all changes were made via correction decks.</a:t>
            </a:r>
          </a:p>
          <a:p>
            <a:endParaRPr lang="en-US" dirty="0">
              <a:effectLst/>
            </a:endParaRPr>
          </a:p>
          <a:p>
            <a:r>
              <a:rPr lang="en-US" dirty="0">
                <a:effectLst/>
              </a:rPr>
              <a:t>It’s primary strength within CERN was for distributing code to other sites on tape. Correction decks could also be circulated to update an existing tape, but that was less reliable.</a:t>
            </a:r>
          </a:p>
          <a:p>
            <a:endParaRPr lang="en-US" dirty="0">
              <a:effectLst/>
            </a:endParaRPr>
          </a:p>
          <a:p>
            <a:r>
              <a:rPr lang="en-US" dirty="0">
                <a:effectLst/>
              </a:rPr>
              <a:t>PATCHY is still used today, although I’m not sure how much. I found release notes dated as late as October 2016.</a:t>
            </a:r>
          </a:p>
          <a:p>
            <a:endParaRPr lang="en-US" dirty="0">
              <a:effectLst/>
            </a:endParaRPr>
          </a:p>
          <a:p>
            <a:r>
              <a:rPr lang="en-US" dirty="0">
                <a:effectLst/>
              </a:rPr>
              <a:t>REFERENCE: Don’t read</a:t>
            </a:r>
          </a:p>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software developer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as a consultant, mostly in .NET and JS/Typescript, but also a bunch of other things. My official title is Engineering Wizard, but I'm a jack of all trades, master of none kind of guy.</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through history we're going to refer to this table to reorient ourselves. The history of version control can be broken down into three generations based on certain features.</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405625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those systems was IBM’s CLEAR, which "tried to assist with the administration and accomplishment of the program development lifecycle."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only information about CLEAR that I was able to find was from a software engineering technique's conference sponsored by the NATO Science Committee in 1969. One part of that system used deltas to help with versioning releases.</a:t>
            </a:r>
          </a:p>
          <a:p>
            <a:endParaRPr lang="en-US" dirty="0"/>
          </a:p>
          <a:p>
            <a:r>
              <a:rPr lang="en-US" dirty="0"/>
              <a:t>This was the second of two NATO software engineering conferences. The term “software engineering” was not in general use yet. Using the term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So then we come to Bell Labs; be honest, is anyone surprised that the first VCS came out of Bell?</a:t>
            </a:r>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working at Bell Labs and struggling to deal with change management. He would summarize his work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In it he describes the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written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In 2020,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is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Each file was a module that was versioned independently.</a:t>
            </a:r>
          </a:p>
          <a:p>
            <a:endParaRPr lang="en-US" dirty="0"/>
          </a:p>
          <a:p>
            <a:r>
              <a:rPr lang="en-US" dirty="0"/>
              <a:t>Release management is interesting though. It's different from what we do today,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releases and levels. These figures are from </a:t>
            </a:r>
            <a:r>
              <a:rPr lang="en-US" dirty="0" err="1"/>
              <a:t>Rochkind’s</a:t>
            </a:r>
            <a:r>
              <a:rPr lang="en-US" dirty="0"/>
              <a:t> original 1975 SCCS paper.</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explicit concept of branching here, but you could think of each release as starting a new branch.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don't want to dive too deep into implementation details with every system that I discuss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the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Interleaved deltas satisfied both requirements. The space required to store the delta is only slightly greater then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This should still be familiar today, because that is how diff works. Each </a:t>
            </a:r>
            <a:r>
              <a:rPr lang="en-US" sz="1200" b="0" i="1" kern="1200" dirty="0">
                <a:solidFill>
                  <a:schemeClr val="tx1"/>
                </a:solidFill>
                <a:effectLst/>
                <a:latin typeface="+mn-lt"/>
                <a:ea typeface="+mn-ea"/>
                <a:cs typeface="+mn-cs"/>
              </a:rPr>
              <a:t>module</a:t>
            </a:r>
            <a:r>
              <a:rPr lang="en-US" sz="1200" b="0" kern="1200" dirty="0">
                <a:solidFill>
                  <a:schemeClr val="tx1"/>
                </a:solidFill>
                <a:effectLst/>
                <a:latin typeface="+mn-lt"/>
                <a:ea typeface="+mn-ea"/>
                <a:cs typeface="+mn-cs"/>
              </a:rPr>
              <a:t> is a separate sequential file. The deltas are stored in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 consists of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control records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Text records</a:t>
            </a:r>
            <a:r>
              <a:rPr lang="en-US" sz="1200" b="0" kern="1200" dirty="0">
                <a:solidFill>
                  <a:schemeClr val="tx1"/>
                </a:solidFill>
                <a:effectLst/>
                <a:latin typeface="+mn-lt"/>
                <a:ea typeface="+mn-ea"/>
                <a:cs typeface="+mn-cs"/>
              </a:rPr>
              <a:t> contain the source code. </a:t>
            </a:r>
            <a:r>
              <a:rPr lang="en-US" sz="1200" b="0" i="1" kern="1200" dirty="0">
                <a:solidFill>
                  <a:schemeClr val="tx1"/>
                </a:solidFill>
                <a:effectLst/>
                <a:latin typeface="+mn-lt"/>
                <a:ea typeface="+mn-ea"/>
                <a:cs typeface="+mn-cs"/>
              </a:rPr>
              <a:t>Control records </a:t>
            </a:r>
            <a:r>
              <a:rPr lang="en-US" sz="1200" b="0" kern="1200" dirty="0">
                <a:solidFill>
                  <a:schemeClr val="tx1"/>
                </a:solidFill>
                <a:effectLst/>
                <a:latin typeface="+mn-lt"/>
                <a:ea typeface="+mn-ea"/>
                <a:cs typeface="+mn-cs"/>
              </a:rPr>
              <a:t>specify the effects of each delta.</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Most people have had the experience of having their best ideas while not working. 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described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For example, it contains the version 4 release announcement from 1977.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can find Marc </a:t>
            </a:r>
            <a:r>
              <a:rPr lang="en-US" dirty="0" err="1"/>
              <a:t>Rochkind’s</a:t>
            </a:r>
            <a:r>
              <a:rPr lang="en-US" dirty="0"/>
              <a:t> work on his website. I’m not completely sure what he’s doing these days, but, based on his website, it appears that he keeps busy with a wide range of hobby projects.</a:t>
            </a:r>
          </a:p>
          <a:p>
            <a:endParaRPr lang="en-US" dirty="0"/>
          </a:p>
          <a:p>
            <a:r>
              <a:rPr lang="en-US" dirty="0"/>
              <a:t>Something else that will be a bit of recurring theme today is that a lot of the people I’m going to talk about or also well known for other things. In this case, it’s for Advanced UNIX Programming.</a:t>
            </a:r>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ever used RCS? I can actually raise my hand for this one. During the summer of 2006 I was an undergraduate research assistant. All of the source code and LaTeX for the research's paper was stored in RCS.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After receiving his PhD he served for six years on the faculty of Purdue University. It was during his time at Purdue that he developed RCS.</a:t>
            </a:r>
          </a:p>
          <a:p>
            <a:endParaRPr lang="en-US" dirty="0"/>
          </a:p>
          <a:p>
            <a:r>
              <a:rPr lang="en-US" dirty="0"/>
              <a:t>This picture is him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paper. The Association for Computing Machinery (ACM) bestows this award every year for a publication that has demonstrated major impact.</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What makes me qualified to give a history talk? This is me putting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endParaRPr lang="en-US" dirty="0"/>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in Mountain View, CA has two working 1401’s.</a:t>
            </a:r>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dirty="0"/>
          </a:p>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t>
            </a:r>
            <a:r>
              <a:rPr lang="en-US" sz="1200" b="0" kern="1200" dirty="0" err="1">
                <a:solidFill>
                  <a:schemeClr val="tx1"/>
                </a:solidFill>
                <a:effectLst/>
                <a:latin typeface="+mn-lt"/>
                <a:ea typeface="+mn-ea"/>
                <a:cs typeface="+mn-cs"/>
              </a:rPr>
              <a:t>auxilary</a:t>
            </a:r>
            <a:r>
              <a:rPr lang="en-US" sz="1200" b="0" kern="1200" dirty="0">
                <a:solidFill>
                  <a:schemeClr val="tx1"/>
                </a:solidFill>
                <a:effectLst/>
                <a:latin typeface="+mn-lt"/>
                <a:ea typeface="+mn-ea"/>
                <a:cs typeface="+mn-cs"/>
              </a:rPr>
              <a:t> commands. The most interesting of them let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 previously mentioned that breaking locks was less restricted.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also had an identification mechanism that would use markers to insert metadata from the repository into the code on checkout. In practice, it wasn't used because of it's complexity. His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your package manager of choice.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Which brings us to CVS.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the Netherlands. He got his PhD in Computer Science in 1982 and then spent the rest of his career teaching in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a student project where all of them had different schedules. It was initially called "</a:t>
            </a:r>
            <a:r>
              <a:rPr lang="en-US" sz="1200" b="0" kern="1200" dirty="0" err="1">
                <a:solidFill>
                  <a:schemeClr val="tx1"/>
                </a:solidFill>
                <a:effectLst/>
                <a:latin typeface="+mn-lt"/>
                <a:ea typeface="+mn-ea"/>
                <a:cs typeface="+mn-cs"/>
              </a:rPr>
              <a:t>cmt</a:t>
            </a:r>
            <a:r>
              <a:rPr lang="en-US" sz="1200" b="0" kern="1200" dirty="0">
                <a:solidFill>
                  <a:schemeClr val="tx1"/>
                </a:solidFill>
                <a:effectLst/>
                <a:latin typeface="+mn-lt"/>
                <a:ea typeface="+mn-ea"/>
                <a:cs typeface="+mn-cs"/>
              </a:rPr>
              <a:t>" because it allowed all of them commit versions independently.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they still work,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Brian Berliner received his BS in Computer Science from the University of Illinois in 1985. He's had a long career working on supercomputers, CVS, and business systems. He's been a founder and an executive. Advisor and board member. He's been busy.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April 1989, Brian Berliner, along with others at Prisma, took those scripts and ported them to C in roughly two weeks. Prisma was a third-party developer working on the SunOS kernel. They were looking for improved tooling to merge in their changes when Sun would send them an updated version of the kernel. Using CVS, they were able to apply there changes to a new version of the kernel in just two days.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This port turned into the official CVS. His port was released under the GPL and CVS 1.0 became a Free Software Foundation project on November 19, 1990.</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on CVS while at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a:t>
            </a:r>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I assume this is where the "NT" comes from. Its history is extremely messy.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known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Larry's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it though with two clauses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1. You could not reverse engineer anything related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any reason.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2. You could not participate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1832409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objects,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Quick side note, Arch was GNU's distributed version control system that we won't go into here. The bare minimum is that it was started in 2001 and had petered out by 2008.</a:t>
            </a:r>
          </a:p>
          <a:p>
            <a:endParaRPr lang="en-US" dirty="0"/>
          </a:p>
          <a:p>
            <a:r>
              <a:rPr lang="en-US" dirty="0"/>
              <a:t>It’s definitely at the top of the version control logo competition though. That thing is adorable.</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Can anybody tell me what this is?</a:t>
            </a:r>
          </a:p>
          <a:p>
            <a:endParaRPr lang="en-US" sz="1200" b="0" kern="1200" dirty="0">
              <a:solidFill>
                <a:schemeClr val="tx1"/>
              </a:solidFill>
              <a:effectLst/>
              <a:latin typeface="+mn-lt"/>
              <a:ea typeface="+mn-ea"/>
              <a:cs typeface="+mn-cs"/>
            </a:endParaRPr>
          </a:p>
          <a:p>
            <a:r>
              <a:rPr lang="en-US" dirty="0"/>
              <a:t>This may surprise you given my quickly greying status, but I’m not old enough to have ever used punch cards. I'm pretty confident that is true of almost everybody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If anybody has, can you tell me when you used them and where?</a:t>
            </a:r>
            <a:endParaRPr lang="en-US" dirty="0"/>
          </a:p>
          <a:p>
            <a:endParaRPr lang="en-US" dirty="0"/>
          </a:p>
          <a:p>
            <a:r>
              <a:rPr lang="en-US" sz="1200" b="0" kern="1200" dirty="0">
                <a:solidFill>
                  <a:schemeClr val="tx1"/>
                </a:solidFill>
                <a:effectLst/>
                <a:latin typeface="+mn-lt"/>
                <a:ea typeface="+mn-ea"/>
                <a:cs typeface="+mn-cs"/>
              </a:rPr>
              <a:t>So, imagine that is is 1964ish and that you have just received a new assignment. You've looked over the requirements and you're written out your code by hand. Now you need to get your code ready.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concept of version control as we understand it here, but what we can do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Anyways, back to Darcs. Arch didn't really satisfy David either. In June 2002 he got involved in discussions about creating a new patch format for arch, but it became clear that his proposal would never be incorporated. He found the ideas interesting though, started playing around with them, and, behold, Darcs was born.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If you are interested in learning more about patch theory,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3047189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a:t>
            </a:r>
            <a:r>
              <a:rPr lang="en-US" sz="1200" b="0" kern="1200" dirty="0" err="1">
                <a:solidFill>
                  <a:schemeClr val="tx1"/>
                </a:solidFill>
                <a:effectLst/>
                <a:latin typeface="+mn-lt"/>
                <a:ea typeface="+mn-ea"/>
                <a:cs typeface="+mn-cs"/>
              </a:rPr>
              <a:t>specificially</a:t>
            </a:r>
            <a:r>
              <a:rPr lang="en-US" sz="1200" b="0" kern="1200" dirty="0">
                <a:solidFill>
                  <a:schemeClr val="tx1"/>
                </a:solidFill>
                <a:effectLst/>
                <a:latin typeface="+mn-lt"/>
                <a:ea typeface="+mn-ea"/>
                <a:cs typeface="+mn-cs"/>
              </a:rPr>
              <a:t> for his workflow around merging patches into the Linux kernel. 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can see on this Google Trends graph that buzz around git surpassed SVN right around 2011.</a:t>
            </a:r>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436230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05.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33.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image" Target="../media/image135.svg"/></Relationships>
</file>

<file path=ppt/slides/_rels/slide111.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37.emf"/></Relationships>
</file>

<file path=ppt/slides/_rels/slide115.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hyperlink" Target="https://pijul.org/" TargetMode="External"/><Relationship Id="rId4" Type="http://schemas.openxmlformats.org/officeDocument/2006/relationships/hyperlink" Target="https://commons.wikimedia.org/wiki/File:Crotophaga_sulcirostris.jp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42.svg"/></Relationships>
</file>

<file path=ppt/slides/_rels/slide119.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s://brianmeeker.me/" TargetMode="External"/><Relationship Id="rId2" Type="http://schemas.openxmlformats.org/officeDocument/2006/relationships/notesSlide" Target="../notesSlides/notesSlide117.xml"/><Relationship Id="rId1" Type="http://schemas.openxmlformats.org/officeDocument/2006/relationships/slideLayout" Target="../slideLayouts/slideLayout4.xml"/><Relationship Id="rId5" Type="http://schemas.openxmlformats.org/officeDocument/2006/relationships/image" Target="../media/image154.jpg"/><Relationship Id="rId4" Type="http://schemas.openxmlformats.org/officeDocument/2006/relationships/hyperlink" Target="https://github.com/CuriousCurmudgeon/history_of_vc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ki/File:Punch_card_chads2.mw.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brianmeeker.m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2.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6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3.xml.rels><?xml version="1.0" encoding="UTF-8" standalone="yes"?>
<Relationships xmlns="http://schemas.openxmlformats.org/package/2006/relationships"><Relationship Id="rId2" Type="http://schemas.openxmlformats.org/officeDocument/2006/relationships/hyperlink" Target="https://ericsink.com/vcbe/html/history_of_version_control.html#ftn.idp96624"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0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hyperlink" Target="https://commons.wikimedia.org/wiki/File:Curtain-939464.jp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112.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a:blip r:embed="rId3"/>
          <a:stretch>
            <a:fillRect/>
          </a:stretch>
        </p:blipFill>
        <p:spPr>
          <a:xfrm>
            <a:off x="-1" y="-106326"/>
            <a:ext cx="12192001" cy="9122073"/>
          </a:xfrm>
        </p:spPr>
      </p:pic>
      <p:sp>
        <p:nvSpPr>
          <p:cNvPr id="6" name="TextBox 5">
            <a:extLst>
              <a:ext uri="{FF2B5EF4-FFF2-40B4-BE49-F238E27FC236}">
                <a16:creationId xmlns:a16="http://schemas.microsoft.com/office/drawing/2014/main" id="{AD7E678D-D69C-9746-A824-F02A1146513B}"/>
              </a:ext>
            </a:extLst>
          </p:cNvPr>
          <p:cNvSpPr txBox="1"/>
          <p:nvPr/>
        </p:nvSpPr>
        <p:spPr>
          <a:xfrm>
            <a:off x="8812549" y="6488668"/>
            <a:ext cx="3379451" cy="369332"/>
          </a:xfrm>
          <a:prstGeom prst="rect">
            <a:avLst/>
          </a:prstGeom>
          <a:solidFill>
            <a:schemeClr val="bg1"/>
          </a:solidFill>
        </p:spPr>
        <p:txBody>
          <a:bodyPr wrap="none" rtlCol="0">
            <a:spAutoFit/>
          </a:bodyPr>
          <a:lstStyle/>
          <a:p>
            <a:r>
              <a:rPr lang="en-US" dirty="0">
                <a:hlinkClick r:id="rId4"/>
              </a:rPr>
              <a:t>Wikimedia Commons / Gael Mace</a:t>
            </a:r>
            <a:endParaRPr lang="en-US" dirty="0"/>
          </a:p>
        </p:txBody>
      </p:sp>
    </p:spTree>
    <p:extLst>
      <p:ext uri="{BB962C8B-B14F-4D97-AF65-F5344CB8AC3E}">
        <p14:creationId xmlns:p14="http://schemas.microsoft.com/office/powerpoint/2010/main" val="2336951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5C8-3F47-FB4D-8D43-ECFB40CBE4A5}"/>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76B0675-5A58-404B-82CE-426F5303C69D}"/>
              </a:ext>
            </a:extLst>
          </p:cNvPr>
          <p:cNvPicPr>
            <a:picLocks noGrp="1" noChangeAspect="1"/>
          </p:cNvPicPr>
          <p:nvPr>
            <p:ph idx="1"/>
          </p:nvPr>
        </p:nvPicPr>
        <p:blipFill>
          <a:blip r:embed="rId3"/>
          <a:stretch>
            <a:fillRect/>
          </a:stretch>
        </p:blipFill>
        <p:spPr>
          <a:xfrm>
            <a:off x="838200" y="2780162"/>
            <a:ext cx="10515600" cy="2442264"/>
          </a:xfrm>
        </p:spPr>
      </p:pic>
    </p:spTree>
    <p:extLst>
      <p:ext uri="{BB962C8B-B14F-4D97-AF65-F5344CB8AC3E}">
        <p14:creationId xmlns:p14="http://schemas.microsoft.com/office/powerpoint/2010/main" val="27274270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1358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0" y="6488658"/>
            <a:ext cx="3561907"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
        <p:nvSpPr>
          <p:cNvPr id="7" name="TextBox 6">
            <a:extLst>
              <a:ext uri="{FF2B5EF4-FFF2-40B4-BE49-F238E27FC236}">
                <a16:creationId xmlns:a16="http://schemas.microsoft.com/office/drawing/2014/main" id="{10CB5244-CBA6-9E4C-9AE1-CE0963C095DD}"/>
              </a:ext>
            </a:extLst>
          </p:cNvPr>
          <p:cNvSpPr txBox="1"/>
          <p:nvPr/>
        </p:nvSpPr>
        <p:spPr>
          <a:xfrm>
            <a:off x="2092954" y="3792329"/>
            <a:ext cx="1774973" cy="369332"/>
          </a:xfrm>
          <a:prstGeom prst="rect">
            <a:avLst/>
          </a:prstGeom>
          <a:noFill/>
        </p:spPr>
        <p:txBody>
          <a:bodyPr wrap="none" rtlCol="0">
            <a:spAutoFit/>
          </a:bodyPr>
          <a:lstStyle/>
          <a:p>
            <a:r>
              <a:rPr lang="en-US" dirty="0">
                <a:hlinkClick r:id="rId5"/>
              </a:rPr>
              <a:t>https://pijul.org/</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Tree>
    <p:extLst>
      <p:ext uri="{BB962C8B-B14F-4D97-AF65-F5344CB8AC3E}">
        <p14:creationId xmlns:p14="http://schemas.microsoft.com/office/powerpoint/2010/main" val="705664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363438" y="650873"/>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391259" y="3783211"/>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4575258" y="-207007"/>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379734" y="3037618"/>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303700" y="-249435"/>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8596240" y="125021"/>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302841" y="2942811"/>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0-#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0-#ppt_w/2"/>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0-#ppt_h/2"/>
                                          </p:val>
                                        </p:tav>
                                        <p:tav tm="100000">
                                          <p:val>
                                            <p:strVal val="#ppt_y"/>
                                          </p:val>
                                        </p:tav>
                                      </p:tavLst>
                                    </p:anim>
                                  </p:childTnLst>
                                </p:cTn>
                              </p:par>
                              <p:par>
                                <p:cTn id="42" presetID="2" presetClass="entr" presetSubtype="12"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0-#ppt_w/2"/>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3"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3990125" cy="3785419"/>
          </a:xfrm>
        </p:spPr>
        <p:txBody>
          <a:bodyPr vert="horz" lIns="91440" tIns="45720" rIns="91440" bIns="45720" rtlCol="0">
            <a:normAutofit/>
          </a:bodyPr>
          <a:lstStyle/>
          <a:p>
            <a:pPr marL="0" indent="0">
              <a:buNone/>
            </a:pPr>
            <a:r>
              <a:rPr lang="en-US" sz="1800" dirty="0"/>
              <a:t>Website: </a:t>
            </a:r>
            <a:r>
              <a:rPr lang="en-US" sz="1800" dirty="0">
                <a:hlinkClick r:id="rId3"/>
              </a:rPr>
              <a:t>https://brianmeeker.me/</a:t>
            </a:r>
            <a:endParaRPr lang="en-US" sz="1800" dirty="0"/>
          </a:p>
          <a:p>
            <a:pPr marL="0" indent="0">
              <a:buNone/>
            </a:pPr>
            <a:r>
              <a:rPr lang="en-US" sz="1800" dirty="0"/>
              <a:t>Twitter: @</a:t>
            </a:r>
            <a:r>
              <a:rPr lang="en-US" sz="1800" dirty="0" err="1"/>
              <a:t>CuriousCurmudge</a:t>
            </a:r>
            <a:endParaRPr lang="en-US" sz="1800" dirty="0"/>
          </a:p>
          <a:p>
            <a:pPr marL="0" indent="0">
              <a:buNone/>
            </a:pPr>
            <a:r>
              <a:rPr lang="en-US" sz="1800" dirty="0"/>
              <a:t>Slides: </a:t>
            </a:r>
            <a:r>
              <a:rPr lang="en-US" sz="1800" dirty="0">
                <a:hlinkClick r:id="rId4"/>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5"/>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ood, rice, plate, eaten&#10;&#10;Description automatically generated">
            <a:extLst>
              <a:ext uri="{FF2B5EF4-FFF2-40B4-BE49-F238E27FC236}">
                <a16:creationId xmlns:a16="http://schemas.microsoft.com/office/drawing/2014/main" id="{1905ADF7-5467-874C-8207-B32F9AF90C5A}"/>
              </a:ext>
            </a:extLst>
          </p:cNvPr>
          <p:cNvPicPr>
            <a:picLocks noGrp="1" noChangeAspect="1"/>
          </p:cNvPicPr>
          <p:nvPr>
            <p:ph idx="1"/>
          </p:nvPr>
        </p:nvPicPr>
        <p:blipFill rotWithShape="1">
          <a:blip r:embed="rId3"/>
          <a:srcRect t="1541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03EA00F-5FEE-2648-84D6-419674FBE43C}"/>
              </a:ext>
            </a:extLst>
          </p:cNvPr>
          <p:cNvSpPr txBox="1"/>
          <p:nvPr/>
        </p:nvSpPr>
        <p:spPr>
          <a:xfrm>
            <a:off x="8314640" y="6488658"/>
            <a:ext cx="3877340" cy="369332"/>
          </a:xfrm>
          <a:prstGeom prst="rect">
            <a:avLst/>
          </a:prstGeom>
          <a:solidFill>
            <a:schemeClr val="bg1">
              <a:alpha val="50000"/>
            </a:schemeClr>
          </a:solidFill>
        </p:spPr>
        <p:txBody>
          <a:bodyPr wrap="square" rtlCol="0">
            <a:spAutoFit/>
          </a:bodyPr>
          <a:lstStyle/>
          <a:p>
            <a:r>
              <a:rPr lang="en-US" dirty="0">
                <a:hlinkClick r:id="rId4"/>
              </a:rPr>
              <a:t>Wikimedia Commons / Marcin </a:t>
            </a:r>
            <a:r>
              <a:rPr lang="en-US" dirty="0" err="1">
                <a:hlinkClick r:id="rId4"/>
              </a:rPr>
              <a:t>Wichary</a:t>
            </a:r>
            <a:endParaRPr lang="en-US" dirty="0"/>
          </a:p>
        </p:txBody>
      </p:sp>
    </p:spTree>
    <p:extLst>
      <p:ext uri="{BB962C8B-B14F-4D97-AF65-F5344CB8AC3E}">
        <p14:creationId xmlns:p14="http://schemas.microsoft.com/office/powerpoint/2010/main" val="79345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2AE6-0B6F-674D-83E4-61CD773C4FB0}"/>
              </a:ext>
            </a:extLst>
          </p:cNvPr>
          <p:cNvSpPr>
            <a:spLocks noGrp="1"/>
          </p:cNvSpPr>
          <p:nvPr>
            <p:ph type="title"/>
          </p:nvPr>
        </p:nvSpPr>
        <p:spPr>
          <a:xfrm>
            <a:off x="4965430" y="629266"/>
            <a:ext cx="6586491" cy="1676603"/>
          </a:xfrm>
        </p:spPr>
        <p:txBody>
          <a:bodyPr>
            <a:normAutofit/>
          </a:bodyPr>
          <a:lstStyle/>
          <a:p>
            <a:r>
              <a:rPr lang="en-US" dirty="0"/>
              <a:t>Brian Meeker</a:t>
            </a:r>
          </a:p>
        </p:txBody>
      </p:sp>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4294967295"/>
          </p:nvPr>
        </p:nvSpPr>
        <p:spPr>
          <a:xfrm>
            <a:off x="4965431" y="2438400"/>
            <a:ext cx="6586489" cy="3785419"/>
          </a:xfrm>
        </p:spPr>
        <p:txBody>
          <a:bodyPr vert="horz" lIns="91440" tIns="45720" rIns="91440" bIns="45720" rtlCol="0">
            <a:normAutofit/>
          </a:bodyPr>
          <a:lstStyle/>
          <a:p>
            <a:pPr marL="0" indent="0">
              <a:buNone/>
            </a:pPr>
            <a:r>
              <a:rPr lang="en-US" sz="2400" dirty="0"/>
              <a:t>Website: </a:t>
            </a:r>
            <a:r>
              <a:rPr lang="en-US" sz="2400" dirty="0">
                <a:hlinkClick r:id="rId4"/>
              </a:rPr>
              <a:t>https://brianmeeker.me/</a:t>
            </a:r>
            <a:endParaRPr lang="en-US" sz="2400" dirty="0"/>
          </a:p>
          <a:p>
            <a:pPr marL="0" indent="0">
              <a:buNone/>
            </a:pPr>
            <a:r>
              <a:rPr lang="en-US" sz="2400" dirty="0"/>
              <a:t>Twitter: @</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807594261"/>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SCCS 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SCCS 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4333508"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4333508"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4333508" y="4523521"/>
            <a:ext cx="7480300" cy="1727200"/>
          </a:xfrm>
          <a:prstGeom prst="rect">
            <a:avLst/>
          </a:prstGeom>
        </p:spPr>
      </p:pic>
      <p:sp>
        <p:nvSpPr>
          <p:cNvPr id="2" name="TextBox 1">
            <a:extLst>
              <a:ext uri="{FF2B5EF4-FFF2-40B4-BE49-F238E27FC236}">
                <a16:creationId xmlns:a16="http://schemas.microsoft.com/office/drawing/2014/main" id="{EB174854-58B1-9049-A7CE-27D32A067150}"/>
              </a:ext>
            </a:extLst>
          </p:cNvPr>
          <p:cNvSpPr txBox="1"/>
          <p:nvPr/>
        </p:nvSpPr>
        <p:spPr>
          <a:xfrm>
            <a:off x="1158950" y="2367171"/>
            <a:ext cx="2165657" cy="2123658"/>
          </a:xfrm>
          <a:prstGeom prst="rect">
            <a:avLst/>
          </a:prstGeom>
          <a:noFill/>
        </p:spPr>
        <p:txBody>
          <a:bodyPr wrap="none" rtlCol="0">
            <a:spAutoFit/>
          </a:bodyPr>
          <a:lstStyle/>
          <a:p>
            <a:pPr algn="ctr"/>
            <a:r>
              <a:rPr lang="en-US" sz="4400" dirty="0"/>
              <a:t>Releases</a:t>
            </a:r>
          </a:p>
          <a:p>
            <a:pPr algn="ctr"/>
            <a:r>
              <a:rPr lang="en-US" sz="4400" dirty="0"/>
              <a:t>And</a:t>
            </a:r>
          </a:p>
          <a:p>
            <a:pPr algn="ctr"/>
            <a:r>
              <a:rPr lang="en-US" sz="4400" dirty="0"/>
              <a:t>Levels</a:t>
            </a:r>
          </a:p>
        </p:txBody>
      </p:sp>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
        <p:nvSpPr>
          <p:cNvPr id="3" name="Rectangle 2">
            <a:extLst>
              <a:ext uri="{FF2B5EF4-FFF2-40B4-BE49-F238E27FC236}">
                <a16:creationId xmlns:a16="http://schemas.microsoft.com/office/drawing/2014/main" id="{3640015A-3891-F14F-9AD3-969988B733B0}"/>
              </a:ext>
            </a:extLst>
          </p:cNvPr>
          <p:cNvSpPr/>
          <p:nvPr/>
        </p:nvSpPr>
        <p:spPr>
          <a:xfrm>
            <a:off x="7974419" y="3880884"/>
            <a:ext cx="3115339" cy="563525"/>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D39A59-2B5C-F84F-805B-7BCE91EEB60E}"/>
              </a:ext>
            </a:extLst>
          </p:cNvPr>
          <p:cNvSpPr/>
          <p:nvPr/>
        </p:nvSpPr>
        <p:spPr>
          <a:xfrm>
            <a:off x="329609" y="4444409"/>
            <a:ext cx="3019647" cy="637954"/>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6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Tree>
    <p:extLst>
      <p:ext uri="{BB962C8B-B14F-4D97-AF65-F5344CB8AC3E}">
        <p14:creationId xmlns:p14="http://schemas.microsoft.com/office/powerpoint/2010/main" val="865803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Grp="1" noChangeAspect="1"/>
          </p:cNvPicPr>
          <p:nvPr>
            <p:ph idx="1"/>
          </p:nvPr>
        </p:nvPicPr>
        <p:blipFill rotWithShape="1">
          <a:blip r:embed="rId3"/>
          <a:srcRect t="5877" b="19123"/>
          <a:stretch/>
        </p:blipFill>
        <p:spPr>
          <a:xfrm>
            <a:off x="20" y="10"/>
            <a:ext cx="12191980" cy="6857990"/>
          </a:xfrm>
          <a:prstGeom prst="rect">
            <a:avLst/>
          </a:prstGeom>
        </p:spPr>
      </p:pic>
      <p:sp>
        <p:nvSpPr>
          <p:cNvPr id="24"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592F4C-44AE-9743-B4DE-45294E64F512}"/>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Finding Inspiration</a:t>
            </a:r>
          </a:p>
        </p:txBody>
      </p:sp>
      <p:cxnSp>
        <p:nvCxnSpPr>
          <p:cNvPr id="25"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65AA0E-0D59-824E-B34D-25ED008A130A}"/>
              </a:ext>
            </a:extLst>
          </p:cNvPr>
          <p:cNvSpPr txBox="1"/>
          <p:nvPr/>
        </p:nvSpPr>
        <p:spPr>
          <a:xfrm>
            <a:off x="10749516" y="6485108"/>
            <a:ext cx="1442484" cy="369332"/>
          </a:xfrm>
          <a:prstGeom prst="rect">
            <a:avLst/>
          </a:prstGeom>
          <a:solidFill>
            <a:schemeClr val="bg1">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t>RCS</a:t>
            </a:r>
          </a:p>
        </p:txBody>
      </p:sp>
    </p:spTree>
    <p:extLst>
      <p:ext uri="{BB962C8B-B14F-4D97-AF65-F5344CB8AC3E}">
        <p14:creationId xmlns:p14="http://schemas.microsoft.com/office/powerpoint/2010/main" val="211140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Tree>
    <p:extLst>
      <p:ext uri="{BB962C8B-B14F-4D97-AF65-F5344CB8AC3E}">
        <p14:creationId xmlns:p14="http://schemas.microsoft.com/office/powerpoint/2010/main" val="32110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
        <p:nvSpPr>
          <p:cNvPr id="2" name="Rectangle 1">
            <a:extLst>
              <a:ext uri="{FF2B5EF4-FFF2-40B4-BE49-F238E27FC236}">
                <a16:creationId xmlns:a16="http://schemas.microsoft.com/office/drawing/2014/main" id="{7448B3E1-2D53-F041-B7CE-5E9DCE9B763C}"/>
              </a:ext>
            </a:extLst>
          </p:cNvPr>
          <p:cNvSpPr/>
          <p:nvPr/>
        </p:nvSpPr>
        <p:spPr>
          <a:xfrm>
            <a:off x="9601200" y="3646967"/>
            <a:ext cx="1752600" cy="48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58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Tree>
    <p:extLst>
      <p:ext uri="{BB962C8B-B14F-4D97-AF65-F5344CB8AC3E}">
        <p14:creationId xmlns:p14="http://schemas.microsoft.com/office/powerpoint/2010/main" val="2993740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
        <p:nvSpPr>
          <p:cNvPr id="2" name="Rectangle 1">
            <a:extLst>
              <a:ext uri="{FF2B5EF4-FFF2-40B4-BE49-F238E27FC236}">
                <a16:creationId xmlns:a16="http://schemas.microsoft.com/office/drawing/2014/main" id="{B5331631-79B6-A44D-8EC2-40D3DE7904EA}"/>
              </a:ext>
            </a:extLst>
          </p:cNvPr>
          <p:cNvSpPr/>
          <p:nvPr/>
        </p:nvSpPr>
        <p:spPr>
          <a:xfrm>
            <a:off x="712381" y="2738330"/>
            <a:ext cx="2413591" cy="451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59DDDC-655B-9449-8A1A-1C5BA64C9A11}"/>
              </a:ext>
            </a:extLst>
          </p:cNvPr>
          <p:cNvSpPr/>
          <p:nvPr/>
        </p:nvSpPr>
        <p:spPr>
          <a:xfrm>
            <a:off x="6613451" y="3189767"/>
            <a:ext cx="4740349" cy="39340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6610DA-C57C-C948-B222-2A6B668AB2CF}"/>
              </a:ext>
            </a:extLst>
          </p:cNvPr>
          <p:cNvSpPr/>
          <p:nvPr/>
        </p:nvSpPr>
        <p:spPr>
          <a:xfrm>
            <a:off x="838200" y="3753293"/>
            <a:ext cx="4669465" cy="366376"/>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54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Tree>
    <p:extLst>
      <p:ext uri="{BB962C8B-B14F-4D97-AF65-F5344CB8AC3E}">
        <p14:creationId xmlns:p14="http://schemas.microsoft.com/office/powerpoint/2010/main" val="4173681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072854185"/>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384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504103253"/>
              </p:ext>
            </p:extLst>
          </p:nvPr>
        </p:nvGraphicFramePr>
        <p:xfrm>
          <a:off x="838200" y="1825625"/>
          <a:ext cx="10515600" cy="229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557268411"/>
                    </a:ext>
                  </a:extLst>
                </a:gridCol>
                <a:gridCol w="2103120">
                  <a:extLst>
                    <a:ext uri="{9D8B030D-6E8A-4147-A177-3AD203B41FA5}">
                      <a16:colId xmlns:a16="http://schemas.microsoft.com/office/drawing/2014/main" val="1538957290"/>
                    </a:ext>
                  </a:extLst>
                </a:gridCol>
                <a:gridCol w="2103120">
                  <a:extLst>
                    <a:ext uri="{9D8B030D-6E8A-4147-A177-3AD203B41FA5}">
                      <a16:colId xmlns:a16="http://schemas.microsoft.com/office/drawing/2014/main" val="2696620809"/>
                    </a:ext>
                  </a:extLst>
                </a:gridCol>
                <a:gridCol w="2103120">
                  <a:extLst>
                    <a:ext uri="{9D8B030D-6E8A-4147-A177-3AD203B41FA5}">
                      <a16:colId xmlns:a16="http://schemas.microsoft.com/office/drawing/2014/main" val="2229336860"/>
                    </a:ext>
                  </a:extLst>
                </a:gridCol>
                <a:gridCol w="2103120">
                  <a:extLst>
                    <a:ext uri="{9D8B030D-6E8A-4147-A177-3AD203B41FA5}">
                      <a16:colId xmlns:a16="http://schemas.microsoft.com/office/drawing/2014/main" val="2285547762"/>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tc>
                  <a:txBody>
                    <a:bodyPr/>
                    <a:lstStyle/>
                    <a:p>
                      <a:r>
                        <a:rPr lang="en-US" dirty="0"/>
                        <a:t>Examples</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tc>
                  <a:txBody>
                    <a:bodyPr/>
                    <a:lstStyle/>
                    <a:p>
                      <a:r>
                        <a:rPr lang="en-US" dirty="0"/>
                        <a:t>SCCS, RCS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tc>
                  <a:txBody>
                    <a:bodyPr/>
                    <a:lstStyle/>
                    <a:p>
                      <a:r>
                        <a:rPr lang="en-US" dirty="0"/>
                        <a:t>CVS, SVN</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tc>
                  <a:txBody>
                    <a:bodyPr/>
                    <a:lstStyle/>
                    <a:p>
                      <a:r>
                        <a:rPr lang="en-US" dirty="0" err="1"/>
                        <a:t>BitKeeper</a:t>
                      </a:r>
                      <a:r>
                        <a:rPr lang="en-US" dirty="0"/>
                        <a:t>, Monotone, Darcs, Git, Mercurial</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2"/>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
        <p:nvSpPr>
          <p:cNvPr id="4" name="TextBox 3">
            <a:extLst>
              <a:ext uri="{FF2B5EF4-FFF2-40B4-BE49-F238E27FC236}">
                <a16:creationId xmlns:a16="http://schemas.microsoft.com/office/drawing/2014/main" id="{BFFD5B7F-11F5-8D43-ABD4-A02EE58029F3}"/>
              </a:ext>
            </a:extLst>
          </p:cNvPr>
          <p:cNvSpPr txBox="1"/>
          <p:nvPr/>
        </p:nvSpPr>
        <p:spPr>
          <a:xfrm>
            <a:off x="7556411" y="3788837"/>
            <a:ext cx="3189768" cy="369332"/>
          </a:xfrm>
          <a:prstGeom prst="rect">
            <a:avLst/>
          </a:prstGeom>
          <a:noFill/>
        </p:spPr>
        <p:txBody>
          <a:bodyPr wrap="square" rtlCol="0">
            <a:spAutoFit/>
          </a:bodyPr>
          <a:lstStyle/>
          <a:p>
            <a:r>
              <a:rPr lang="en-US" dirty="0">
                <a:solidFill>
                  <a:schemeClr val="tx1">
                    <a:lumMod val="50000"/>
                    <a:lumOff val="50000"/>
                  </a:schemeClr>
                </a:solidFill>
              </a:rPr>
              <a:t>Founder of </a:t>
            </a:r>
            <a:r>
              <a:rPr lang="en-US" dirty="0" err="1">
                <a:solidFill>
                  <a:schemeClr val="tx1">
                    <a:lumMod val="50000"/>
                    <a:lumOff val="50000"/>
                  </a:schemeClr>
                </a:solidFill>
              </a:rPr>
              <a:t>BitMover</a:t>
            </a:r>
            <a:endParaRPr lang="en-US" dirty="0">
              <a:solidFill>
                <a:schemeClr val="tx1">
                  <a:lumMod val="50000"/>
                  <a:lumOff val="50000"/>
                </a:schemeClr>
              </a:solidFill>
            </a:endParaRPr>
          </a:p>
        </p:txBody>
      </p:sp>
    </p:spTree>
    <p:extLst>
      <p:ext uri="{BB962C8B-B14F-4D97-AF65-F5344CB8AC3E}">
        <p14:creationId xmlns:p14="http://schemas.microsoft.com/office/powerpoint/2010/main" val="3964272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397361" y="2993081"/>
            <a:ext cx="5698638" cy="871837"/>
          </a:xfrm>
          <a:noFill/>
        </p:spPr>
        <p:txBody>
          <a:bodyPr vert="horz" lIns="91440" tIns="45720" rIns="91440" bIns="45720" rtlCol="0" anchor="b">
            <a:normAutofit fontScale="90000"/>
          </a:bodyPr>
          <a:lstStyle/>
          <a:p>
            <a:r>
              <a:rPr lang="en-US" sz="4800" dirty="0"/>
              <a:t>Andrew “</a:t>
            </a:r>
            <a:r>
              <a:rPr lang="en-US" sz="4800" dirty="0" err="1"/>
              <a:t>Tridge</a:t>
            </a:r>
            <a:r>
              <a:rPr lang="en-US" sz="4800" dirty="0"/>
              <a:t>”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urniture, curtain, red&#10;&#10;Description automatically generated">
            <a:extLst>
              <a:ext uri="{FF2B5EF4-FFF2-40B4-BE49-F238E27FC236}">
                <a16:creationId xmlns:a16="http://schemas.microsoft.com/office/drawing/2014/main" id="{69CC0015-9A13-3440-8826-EDE592B6B7AE}"/>
              </a:ext>
            </a:extLst>
          </p:cNvPr>
          <p:cNvPicPr>
            <a:picLocks noGrp="1" noChangeAspect="1"/>
          </p:cNvPicPr>
          <p:nvPr>
            <p:ph idx="1"/>
          </p:nvPr>
        </p:nvPicPr>
        <p:blipFill rotWithShape="1">
          <a:blip r:embed="rId3"/>
          <a:srcRect t="1906" b="13824"/>
          <a:stretch/>
        </p:blipFill>
        <p:spPr>
          <a:xfrm>
            <a:off x="20" y="10"/>
            <a:ext cx="12191980" cy="6857990"/>
          </a:xfrm>
          <a:prstGeom prst="rect">
            <a:avLst/>
          </a:prstGeom>
        </p:spPr>
      </p:pic>
      <p:sp>
        <p:nvSpPr>
          <p:cNvPr id="6" name="TextBox 5">
            <a:extLst>
              <a:ext uri="{FF2B5EF4-FFF2-40B4-BE49-F238E27FC236}">
                <a16:creationId xmlns:a16="http://schemas.microsoft.com/office/drawing/2014/main" id="{927540EB-05E5-B24B-88AF-2369F140DC97}"/>
              </a:ext>
            </a:extLst>
          </p:cNvPr>
          <p:cNvSpPr txBox="1"/>
          <p:nvPr/>
        </p:nvSpPr>
        <p:spPr>
          <a:xfrm>
            <a:off x="8537944" y="6475228"/>
            <a:ext cx="3654056" cy="369332"/>
          </a:xfrm>
          <a:prstGeom prst="rect">
            <a:avLst/>
          </a:prstGeom>
          <a:solidFill>
            <a:schemeClr val="bg1">
              <a:alpha val="50000"/>
            </a:schemeClr>
          </a:solidFill>
        </p:spPr>
        <p:txBody>
          <a:bodyPr wrap="square" rtlCol="0">
            <a:spAutoFit/>
          </a:bodyPr>
          <a:lstStyle/>
          <a:p>
            <a:r>
              <a:rPr lang="en-US" dirty="0">
                <a:hlinkClick r:id="rId4"/>
              </a:rPr>
              <a:t>Wikimedia Commons / </a:t>
            </a:r>
            <a:r>
              <a:rPr lang="en-US" dirty="0" err="1">
                <a:hlinkClick r:id="rId4"/>
              </a:rPr>
              <a:t>tommybuddy</a:t>
            </a:r>
            <a:endParaRPr lang="en-US" dirty="0"/>
          </a:p>
        </p:txBody>
      </p:sp>
    </p:spTree>
    <p:extLst>
      <p:ext uri="{BB962C8B-B14F-4D97-AF65-F5344CB8AC3E}">
        <p14:creationId xmlns:p14="http://schemas.microsoft.com/office/powerpoint/2010/main" val="1086390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6032549" cy="369332"/>
          </a:xfrm>
          <a:prstGeom prst="rect">
            <a:avLst/>
          </a:prstGeom>
          <a:noFill/>
        </p:spPr>
        <p:txBody>
          <a:bodyPr wrap="none" rtlCol="0">
            <a:spAutoFit/>
          </a:bodyPr>
          <a:lstStyle/>
          <a:p>
            <a:r>
              <a:rPr lang="en-US" dirty="0">
                <a:hlinkClick r:id="rId4"/>
              </a:rPr>
              <a:t>https://commons.wikimedia.org/wiki/File:Monotone-logo.png</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8604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5300746" cy="369332"/>
          </a:xfrm>
          <a:prstGeom prst="rect">
            <a:avLst/>
          </a:prstGeom>
          <a:noFill/>
        </p:spPr>
        <p:txBody>
          <a:bodyPr wrap="none" rtlCol="0">
            <a:spAutoFit/>
          </a:bodyPr>
          <a:lstStyle/>
          <a:p>
            <a:r>
              <a:rPr lang="en-US" dirty="0">
                <a:hlinkClick r:id="rId4"/>
              </a:rPr>
              <a:t>https://en.wikipedia.org/wiki/File:GNU_arch_logo.png</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13813</Words>
  <Application>Microsoft Macintosh PowerPoint</Application>
  <PresentationFormat>Widescreen</PresentationFormat>
  <Paragraphs>818</Paragraphs>
  <Slides>120</Slides>
  <Notes>117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120</vt:i4>
      </vt:variant>
    </vt:vector>
  </HeadingPairs>
  <TitlesOfParts>
    <vt:vector size="124" baseType="lpstr">
      <vt:lpstr>Arial</vt:lpstr>
      <vt:lpstr>Calibri</vt:lpstr>
      <vt:lpstr>Calibri Light</vt:lpstr>
      <vt:lpstr>Office Theme</vt:lpstr>
      <vt:lpstr>From Punch Cards to Git</vt:lpstr>
      <vt:lpstr>Brian Meeker</vt:lpstr>
      <vt:lpstr>PowerPoint Presentation</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SCCS Prototype</vt:lpstr>
      <vt:lpstr>PowerPoint Presentation</vt:lpstr>
      <vt:lpstr>SCCS Features</vt:lpstr>
      <vt:lpstr>PowerPoint Presentation</vt:lpstr>
      <vt:lpstr>PowerPoint Presentation</vt:lpstr>
      <vt:lpstr>Interleaved Deltas</vt:lpstr>
      <vt:lpstr>Finding Inspiration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Generations</vt:lpstr>
      <vt:lpstr>PowerPoint Presentation</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Adoption</vt:lpstr>
      <vt:lpstr>PowerPoint Presentation</vt:lpstr>
      <vt:lpstr>Karl Fogel</vt:lpstr>
      <vt:lpstr>Jim Blandy</vt:lpstr>
      <vt:lpstr>Ben Collins-Sussman</vt:lpstr>
      <vt:lpstr>Generations</vt:lpstr>
      <vt:lpstr>PowerPoint Presentation</vt:lpstr>
      <vt:lpstr>Larry McVoy</vt:lpstr>
      <vt:lpstr>Linus Doesn’t Scale</vt:lpstr>
      <vt:lpstr>PowerPoint Presentation</vt:lpstr>
      <vt:lpstr>Licensing Issues</vt:lpstr>
      <vt:lpstr>PowerPoint Presentation</vt:lpstr>
      <vt:lpstr>Andrew “Tridge” Tridgell</vt:lpstr>
      <vt:lpstr>PowerPoint Presentation</vt:lpstr>
      <vt:lpstr>PowerPoint Presentation</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Adoption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5</cp:revision>
  <dcterms:created xsi:type="dcterms:W3CDTF">2020-01-03T19:49:38Z</dcterms:created>
  <dcterms:modified xsi:type="dcterms:W3CDTF">2020-01-03T21:02:46Z</dcterms:modified>
</cp:coreProperties>
</file>